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8" r:id="rId15"/>
    <p:sldId id="277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25.06.2015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Занятие 5</a:t>
            </a:r>
            <a:r>
              <a:rPr lang="ru-RU" sz="36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6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Храм – Дом Божий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D:\02. ДНК\2-год обучения от 05. 08. 2011\ДНК\1-10 уроки. Святая Русь от 30.10.2011\4 урок\01. Храм Христа Спасител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85707"/>
            <a:ext cx="7848872" cy="53176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Храм круглой формы</a:t>
            </a:r>
            <a:endParaRPr lang="ru-RU" b="1" dirty="0"/>
          </a:p>
        </p:txBody>
      </p:sp>
      <p:pic>
        <p:nvPicPr>
          <p:cNvPr id="23555" name="Picture 3" descr="16"/>
          <p:cNvPicPr>
            <a:picLocks noChangeAspect="1" noChangeArrowheads="1"/>
          </p:cNvPicPr>
          <p:nvPr/>
        </p:nvPicPr>
        <p:blipFill>
          <a:blip r:embed="rId2" cstate="print"/>
          <a:srcRect r="9647"/>
          <a:stretch>
            <a:fillRect/>
          </a:stretch>
        </p:blipFill>
        <p:spPr bwMode="auto">
          <a:xfrm>
            <a:off x="971600" y="792779"/>
            <a:ext cx="7305490" cy="606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d3mlntcv38ck9k.cloudfront.net/content/lesson_material_image/1176/7cc7cf342a24a335c654481b36c12b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548" y="908721"/>
            <a:ext cx="8220076" cy="59492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Храм в виде куба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556792"/>
          <a:ext cx="8964488" cy="3593554"/>
        </p:xfrm>
        <a:graphic>
          <a:graphicData uri="http://schemas.openxmlformats.org/drawingml/2006/table">
            <a:tbl>
              <a:tblPr/>
              <a:tblGrid>
                <a:gridCol w="8964488"/>
              </a:tblGrid>
              <a:tr h="3593554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Форма храма в виде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Прямоугольника             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Куба 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           Креста                        Круга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Это символ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  <a:p>
                      <a:pPr marL="114300" algn="just">
                        <a:spcAft>
                          <a:spcPts val="3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Вечности       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Спасения             Вселенной        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</a:rPr>
                        <a:t>Ноева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ковчега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Соотнеси форму храма и символ:</a:t>
            </a:r>
            <a:endParaRPr lang="ru-RU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499992" cy="198884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Прямоугольная форма храма символизирует Ноев Ковчег</a:t>
            </a:r>
            <a:endParaRPr lang="ru-RU" sz="3200" b="1" dirty="0"/>
          </a:p>
        </p:txBody>
      </p:sp>
      <p:pic>
        <p:nvPicPr>
          <p:cNvPr id="27650" name="Picture 2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7700" y="1916831"/>
            <a:ext cx="6606300" cy="494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9379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Изготовление куполов - Строительство, ремонт - Строительные работы - Пенза - Доска объявле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63894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5143488"/>
            <a:ext cx="2857488" cy="17145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напоминает купол храма?</a:t>
            </a:r>
            <a:endParaRPr lang="ru-RU" sz="3200" dirty="0"/>
          </a:p>
        </p:txBody>
      </p:sp>
      <p:pic>
        <p:nvPicPr>
          <p:cNvPr id="33796" name="Picture 4" descr="Свято место купол ожида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"/>
            <a:ext cx="4857752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Мы - славяне! Мария Семенова страница 100 LoveRead.ec - читать книги онлай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03935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0694" y="5786454"/>
            <a:ext cx="3186106" cy="7143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Подсказка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Крест с полумесяцем как символ «якоря спасения»</a:t>
            </a:r>
            <a:endParaRPr lang="ru-RU" sz="3200" b="1" dirty="0"/>
          </a:p>
        </p:txBody>
      </p:sp>
      <p:pic>
        <p:nvPicPr>
          <p:cNvPr id="28674" name="Picture 2" descr="20 Крест с полумесяцем"/>
          <p:cNvPicPr>
            <a:picLocks noChangeAspect="1" noChangeArrowheads="1"/>
          </p:cNvPicPr>
          <p:nvPr/>
        </p:nvPicPr>
        <p:blipFill>
          <a:blip r:embed="rId2" cstate="print"/>
          <a:srcRect l="12381" t="11457"/>
          <a:stretch>
            <a:fillRect/>
          </a:stretch>
        </p:blipFill>
        <p:spPr bwMode="auto">
          <a:xfrm>
            <a:off x="971600" y="908720"/>
            <a:ext cx="753581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1"/>
          <p:cNvPicPr>
            <a:picLocks noChangeAspect="1" noChangeArrowheads="1"/>
          </p:cNvPicPr>
          <p:nvPr/>
        </p:nvPicPr>
        <p:blipFill>
          <a:blip r:embed="rId2" cstate="print"/>
          <a:srcRect l="7822" b="3308"/>
          <a:stretch>
            <a:fillRect/>
          </a:stretch>
        </p:blipFill>
        <p:spPr bwMode="auto">
          <a:xfrm>
            <a:off x="3203848" y="-20359"/>
            <a:ext cx="5940152" cy="687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3131840" cy="374441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Крест – главный символ христианства</a:t>
            </a:r>
            <a:endParaRPr lang="ru-RU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779912" cy="38744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Икона праздника «Воздвижение Животворящего Креста Господня»</a:t>
            </a:r>
            <a:endParaRPr lang="ru-RU" b="1" dirty="0"/>
          </a:p>
        </p:txBody>
      </p:sp>
      <p:pic>
        <p:nvPicPr>
          <p:cNvPr id="30722" name="Picture 2" descr="22"/>
          <p:cNvPicPr>
            <a:picLocks noChangeAspect="1" noChangeArrowheads="1"/>
          </p:cNvPicPr>
          <p:nvPr/>
        </p:nvPicPr>
        <p:blipFill>
          <a:blip r:embed="rId2" cstate="print"/>
          <a:srcRect l="2083" r="4167" b="3183"/>
          <a:stretch>
            <a:fillRect/>
          </a:stretch>
        </p:blipFill>
        <p:spPr bwMode="auto">
          <a:xfrm>
            <a:off x="3742299" y="0"/>
            <a:ext cx="5401701" cy="696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11"/>
          <p:cNvPicPr>
            <a:picLocks noChangeAspect="1" noChangeArrowheads="1"/>
          </p:cNvPicPr>
          <p:nvPr/>
        </p:nvPicPr>
        <p:blipFill>
          <a:blip r:embed="rId2" cstate="print"/>
          <a:srcRect l="4301" t="2744" r="23656" b="3957"/>
          <a:stretch>
            <a:fillRect/>
          </a:stretch>
        </p:blipFill>
        <p:spPr bwMode="auto">
          <a:xfrm>
            <a:off x="2196795" y="0"/>
            <a:ext cx="69472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499992" cy="2074242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>Что напоминают золотые купола храмов?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483888"/>
          <a:ext cx="8784973" cy="3374112"/>
        </p:xfrm>
        <a:graphic>
          <a:graphicData uri="http://schemas.openxmlformats.org/drawingml/2006/table">
            <a:tbl>
              <a:tblPr/>
              <a:tblGrid>
                <a:gridCol w="2196032"/>
                <a:gridCol w="2196032"/>
                <a:gridCol w="2196032"/>
                <a:gridCol w="2196877"/>
              </a:tblGrid>
              <a:tr h="1719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«За»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«Скорее за, чем против»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«Скорее против, чем за»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«Против»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4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4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/>
              <a:t> </a:t>
            </a:r>
            <a:r>
              <a:rPr lang="ru-RU" sz="3200" b="1" dirty="0" smtClean="0"/>
              <a:t>Суть проблемы: «Храм – это Дом Божий?» </a:t>
            </a:r>
            <a:endParaRPr lang="ru-RU" sz="3200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Свою </a:t>
            </a:r>
            <a:r>
              <a:rPr lang="ru-RU" sz="2800" b="1" dirty="0" smtClean="0"/>
              <a:t>точку зрения  </a:t>
            </a:r>
            <a:r>
              <a:rPr lang="ru-RU" sz="2800" b="1" dirty="0" smtClean="0"/>
              <a:t>вы </a:t>
            </a:r>
            <a:r>
              <a:rPr lang="ru-RU" sz="2800" b="1" dirty="0" smtClean="0"/>
              <a:t>можете  кратко выразить условным значком в таблице. Основной аргумент, </a:t>
            </a:r>
            <a:r>
              <a:rPr lang="ru-RU" sz="2800" b="1" dirty="0" smtClean="0"/>
              <a:t>подтверждающий </a:t>
            </a:r>
            <a:r>
              <a:rPr lang="ru-RU" sz="2800" b="1" dirty="0" smtClean="0"/>
              <a:t>вашу точку зрения, запишите под условным значком.  </a:t>
            </a:r>
            <a:endParaRPr lang="ru-RU" sz="2800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В </a:t>
            </a:r>
            <a:r>
              <a:rPr lang="ru-RU" sz="2800" b="1" dirty="0" smtClean="0"/>
              <a:t>конце урока мы ещё раз обратимся к данной таблице.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Точно язычки пламени неугасимых свечей золотые купола возвышаются повсюду, освящая не только Святую Русь, но и другие земли </a:t>
            </a:r>
            <a:endParaRPr lang="ru-RU" sz="3200" b="1" dirty="0"/>
          </a:p>
        </p:txBody>
      </p:sp>
      <p:pic>
        <p:nvPicPr>
          <p:cNvPr id="32770" name="Picture 2" descr="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27430"/>
            <a:ext cx="7488832" cy="513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476672"/>
          <a:ext cx="8568952" cy="5544615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b="1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b="1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b="1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404664"/>
          <a:ext cx="8711952" cy="5486400"/>
        </p:xfrm>
        <a:graphic>
          <a:graphicData uri="http://schemas.openxmlformats.org/drawingml/2006/table">
            <a:tbl>
              <a:tblPr/>
              <a:tblGrid>
                <a:gridCol w="2177779"/>
                <a:gridCol w="2177779"/>
                <a:gridCol w="2177779"/>
                <a:gridCol w="2178615"/>
              </a:tblGrid>
              <a:tr h="78054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Вышгород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5.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</a:rPr>
                        <a:t>Боголюбский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монастырь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9. Преподобный Сергий Радонежский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13. Сретение Донской иконы Божией Матери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54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2. Георгий</a:t>
                      </a: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Долгорукий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6. Андрей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</a:rPr>
                        <a:t>Боголюбский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10. Куликовская битва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14. «И бежал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Тамерлан…3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54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3. Дом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7. Успенский собор во Владимире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11. Рождество Пресвятой Богородицы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15. Московский Успенский собор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54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4. Евангелист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Лука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8. Князь Дмитрий Донской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12. Победа русских войск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16. 100 чудотворных икон Богородицы</a:t>
                      </a: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88640"/>
          <a:ext cx="8136904" cy="6480720"/>
        </p:xfrm>
        <a:graphic>
          <a:graphicData uri="http://schemas.openxmlformats.org/drawingml/2006/table">
            <a:tbl>
              <a:tblPr/>
              <a:tblGrid>
                <a:gridCol w="4068027"/>
                <a:gridCol w="4068877"/>
              </a:tblGrid>
              <a:tr h="1495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Полный церковнославянский словарь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</a:rPr>
                        <a:t>Светский словарь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5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</a:rPr>
                        <a:t>Храмъ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</a:rPr>
                        <a:t>домъ</a:t>
                      </a:r>
                      <a:endParaRPr lang="ru-RU" sz="3200" b="1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Храм - как здание священное - отличается от обыкновенных зданий не только внутренним своим расположением, но и внешним видом.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Храм — архитектурное сооружение, предназначенное для совершения богослужений и религиозных обрядов. </a:t>
                      </a:r>
                      <a:endParaRPr lang="ru-RU" sz="3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95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 храм отличается от обычного дома?</a:t>
            </a:r>
            <a:endParaRPr lang="ru-RU" dirty="0"/>
          </a:p>
        </p:txBody>
      </p:sp>
      <p:pic>
        <p:nvPicPr>
          <p:cNvPr id="17410" name="Picture 2" descr="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4964"/>
            <a:ext cx="7992888" cy="595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260648"/>
          <a:ext cx="8280920" cy="5486400"/>
        </p:xfrm>
        <a:graphic>
          <a:graphicData uri="http://schemas.openxmlformats.org/drawingml/2006/table">
            <a:tbl>
              <a:tblPr/>
              <a:tblGrid>
                <a:gridCol w="2760018"/>
                <a:gridCol w="2760018"/>
                <a:gridCol w="2760884"/>
              </a:tblGrid>
              <a:tr h="0">
                <a:tc>
                  <a:txBody>
                    <a:bodyPr/>
                    <a:lstStyle/>
                    <a:p>
                      <a:pPr indent="14287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В. И. Даль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4287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С.И. Ожегов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4287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В.В. Виноградов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42875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ДОМ: строение для житья, усадьба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42875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ДОМ: жилое  здание; свое жильё, а также семья, люди, живущие вместе, их хозяйство; место, где живут люди, объединённые общими интересами, условиями существования; династия, род.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42875" algn="just"/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ДОМ: люди, живущие вместе; семья.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/>
              <a:t>Церковь – сообщество людей</a:t>
            </a:r>
            <a:endParaRPr lang="ru-RU" b="1" dirty="0"/>
          </a:p>
        </p:txBody>
      </p:sp>
      <p:pic>
        <p:nvPicPr>
          <p:cNvPr id="19458" name="Picture 2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5"/>
            <a:ext cx="915502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Излюбленными издревле формами храма были: продолговатая, наподобие корабля </a:t>
            </a:r>
            <a:endParaRPr lang="ru-RU" sz="3200" b="1" dirty="0"/>
          </a:p>
        </p:txBody>
      </p:sp>
      <p:pic>
        <p:nvPicPr>
          <p:cNvPr id="20483" name="Picture 3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13654"/>
            <a:ext cx="9144000" cy="54711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/>
              <a:t>Храм крестообразной формы</a:t>
            </a:r>
            <a:endParaRPr lang="ru-RU" dirty="0"/>
          </a:p>
        </p:txBody>
      </p:sp>
      <p:pic>
        <p:nvPicPr>
          <p:cNvPr id="21507" name="Picture 3" descr="15"/>
          <p:cNvPicPr>
            <a:picLocks noChangeAspect="1" noChangeArrowheads="1"/>
          </p:cNvPicPr>
          <p:nvPr/>
        </p:nvPicPr>
        <p:blipFill>
          <a:blip r:embed="rId2" cstate="print"/>
          <a:srcRect r="8221"/>
          <a:stretch>
            <a:fillRect/>
          </a:stretch>
        </p:blipFill>
        <p:spPr bwMode="auto">
          <a:xfrm>
            <a:off x="323528" y="764704"/>
            <a:ext cx="8138188" cy="58678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398</Words>
  <Application>Microsoft Office PowerPoint</Application>
  <PresentationFormat>Экран (4:3)</PresentationFormat>
  <Paragraphs>67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Занятие 5 Храм – Дом Божий</vt:lpstr>
      <vt:lpstr>Слайд 2</vt:lpstr>
      <vt:lpstr>Слайд 3</vt:lpstr>
      <vt:lpstr>Слайд 4</vt:lpstr>
      <vt:lpstr>Чем храм отличается от обычного дома?</vt:lpstr>
      <vt:lpstr>Слайд 6</vt:lpstr>
      <vt:lpstr>Церковь – сообщество людей</vt:lpstr>
      <vt:lpstr>Излюбленными издревле формами храма были: продолговатая, наподобие корабля </vt:lpstr>
      <vt:lpstr>Храм крестообразной формы</vt:lpstr>
      <vt:lpstr>Храм круглой формы</vt:lpstr>
      <vt:lpstr>Храм в виде куба</vt:lpstr>
      <vt:lpstr>Соотнеси форму храма и символ:</vt:lpstr>
      <vt:lpstr>Прямоугольная форма храма символизирует Ноев Ковчег</vt:lpstr>
      <vt:lpstr>Что напоминает купол храма?</vt:lpstr>
      <vt:lpstr>Подсказка</vt:lpstr>
      <vt:lpstr>Крест с полумесяцем как символ «якоря спасения»</vt:lpstr>
      <vt:lpstr>Крест – главный символ христианства</vt:lpstr>
      <vt:lpstr>Икона праздника «Воздвижение Животворящего Креста Господня»</vt:lpstr>
      <vt:lpstr>Что напоминают золотые купола храмов?  </vt:lpstr>
      <vt:lpstr>Точно язычки пламени неугасимых свечей золотые купола возвышаются повсюду, освящая не только Святую Русь, но и другие земли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урок. Храм – Дом Божий</dc:title>
  <dc:creator>Ольга</dc:creator>
  <cp:lastModifiedBy>Olga</cp:lastModifiedBy>
  <cp:revision>19</cp:revision>
  <dcterms:created xsi:type="dcterms:W3CDTF">2014-04-21T17:33:37Z</dcterms:created>
  <dcterms:modified xsi:type="dcterms:W3CDTF">2015-06-25T17:18:43Z</dcterms:modified>
</cp:coreProperties>
</file>